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</p:sldIdLst>
  <p:sldSz cx="18288000" cy="10287000"/>
  <p:notesSz cx="6858000" cy="9144000"/>
  <p:embeddedFontLst>
    <p:embeddedFont>
      <p:font typeface="Arsenal" panose="020B0604020202020204" charset="0"/>
      <p:regular r:id="rId24"/>
    </p:embeddedFont>
    <p:embeddedFont>
      <p:font typeface="Montserrat" panose="00000500000000000000" pitchFamily="2" charset="0"/>
      <p:regular r:id="rId25"/>
    </p:embeddedFont>
    <p:embeddedFont>
      <p:font typeface="Montserrat Bold" panose="00000800000000000000" charset="0"/>
      <p:regular r:id="rId26"/>
    </p:embeddedFont>
    <p:embeddedFont>
      <p:font typeface="Radley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31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eg>
</file>

<file path=ppt/media/image2.svg>
</file>

<file path=ppt/media/image20.png>
</file>

<file path=ppt/media/image21.svg>
</file>

<file path=ppt/media/image22.jpeg>
</file>

<file path=ppt/media/image23.png>
</file>

<file path=ppt/media/image24.svg>
</file>

<file path=ppt/media/image25.jpeg>
</file>

<file path=ppt/media/image26.png>
</file>

<file path=ppt/media/image27.svg>
</file>

<file path=ppt/media/image28.jpeg>
</file>

<file path=ppt/media/image29.png>
</file>

<file path=ppt/media/image3.png>
</file>

<file path=ppt/media/image30.svg>
</file>

<file path=ppt/media/image31.png>
</file>

<file path=ppt/media/image32.png>
</file>

<file path=ppt/media/image33.svg>
</file>

<file path=ppt/media/image34.jpg>
</file>

<file path=ppt/media/image35.jpeg>
</file>

<file path=ppt/media/image36.jpeg>
</file>

<file path=ppt/media/image37.png>
</file>

<file path=ppt/media/image38.svg>
</file>

<file path=ppt/media/image39.jpeg>
</file>

<file path=ppt/media/image4.svg>
</file>

<file path=ppt/media/image40.png>
</file>

<file path=ppt/media/image41.sv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png>
</file>

<file path=ppt/media/image52.svg>
</file>

<file path=ppt/media/image53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jpeg"/><Relationship Id="rId4" Type="http://schemas.openxmlformats.org/officeDocument/2006/relationships/image" Target="../media/image3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jpeg"/><Relationship Id="rId4" Type="http://schemas.openxmlformats.org/officeDocument/2006/relationships/image" Target="../media/image4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jpeg"/><Relationship Id="rId4" Type="http://schemas.openxmlformats.org/officeDocument/2006/relationships/image" Target="../media/image4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jpeg"/><Relationship Id="rId4" Type="http://schemas.openxmlformats.org/officeDocument/2006/relationships/image" Target="../media/image4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svg"/><Relationship Id="rId4" Type="http://schemas.openxmlformats.org/officeDocument/2006/relationships/image" Target="../media/image5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5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10344" y="5053426"/>
            <a:ext cx="6928963" cy="4204874"/>
          </a:xfrm>
          <a:custGeom>
            <a:avLst/>
            <a:gdLst/>
            <a:ahLst/>
            <a:cxnLst/>
            <a:rect l="l" t="t" r="r" b="b"/>
            <a:pathLst>
              <a:path w="6928963" h="4204874">
                <a:moveTo>
                  <a:pt x="0" y="0"/>
                </a:moveTo>
                <a:lnTo>
                  <a:pt x="6928963" y="0"/>
                </a:lnTo>
                <a:lnTo>
                  <a:pt x="6928963" y="4204874"/>
                </a:lnTo>
                <a:lnTo>
                  <a:pt x="0" y="42048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438671" y="3389759"/>
            <a:ext cx="6815703" cy="2560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89"/>
              </a:lnSpc>
            </a:pPr>
            <a:r>
              <a:rPr lang="en-US" sz="8999" spc="-179">
                <a:solidFill>
                  <a:srgbClr val="3D3D3D"/>
                </a:solidFill>
                <a:latin typeface="Arsenal"/>
                <a:ea typeface="Arsenal"/>
                <a:cs typeface="Arsenal"/>
                <a:sym typeface="Arsenal"/>
              </a:rPr>
              <a:t>HR DATA ANALYSIS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27022" y="5980994"/>
            <a:ext cx="7239000" cy="514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3D3D3D"/>
                </a:solidFill>
                <a:latin typeface="Radley"/>
                <a:ea typeface="Radley"/>
                <a:cs typeface="Radley"/>
                <a:sym typeface="Radley"/>
              </a:rPr>
              <a:t>PSYLIQ Internship Project</a:t>
            </a:r>
          </a:p>
        </p:txBody>
      </p:sp>
      <p:sp>
        <p:nvSpPr>
          <p:cNvPr id="5" name="Freeform 5"/>
          <p:cNvSpPr/>
          <p:nvPr/>
        </p:nvSpPr>
        <p:spPr>
          <a:xfrm rot="8402361" flipH="1">
            <a:off x="-2349054" y="4725112"/>
            <a:ext cx="3882141" cy="3910581"/>
          </a:xfrm>
          <a:custGeom>
            <a:avLst/>
            <a:gdLst/>
            <a:ahLst/>
            <a:cxnLst/>
            <a:rect l="l" t="t" r="r" b="b"/>
            <a:pathLst>
              <a:path w="3882141" h="3910581">
                <a:moveTo>
                  <a:pt x="3882140" y="0"/>
                </a:moveTo>
                <a:lnTo>
                  <a:pt x="0" y="0"/>
                </a:lnTo>
                <a:lnTo>
                  <a:pt x="0" y="3910581"/>
                </a:lnTo>
                <a:lnTo>
                  <a:pt x="3882140" y="3910581"/>
                </a:lnTo>
                <a:lnTo>
                  <a:pt x="38821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8409860">
            <a:off x="15676809" y="-1659721"/>
            <a:ext cx="3882141" cy="3910581"/>
          </a:xfrm>
          <a:custGeom>
            <a:avLst/>
            <a:gdLst/>
            <a:ahLst/>
            <a:cxnLst/>
            <a:rect l="l" t="t" r="r" b="b"/>
            <a:pathLst>
              <a:path w="3882141" h="3910581">
                <a:moveTo>
                  <a:pt x="0" y="0"/>
                </a:moveTo>
                <a:lnTo>
                  <a:pt x="3882141" y="0"/>
                </a:lnTo>
                <a:lnTo>
                  <a:pt x="3882141" y="3910581"/>
                </a:lnTo>
                <a:lnTo>
                  <a:pt x="0" y="39105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1435411" y="775375"/>
            <a:ext cx="1800432" cy="2265059"/>
          </a:xfrm>
          <a:custGeom>
            <a:avLst/>
            <a:gdLst/>
            <a:ahLst/>
            <a:cxnLst/>
            <a:rect l="l" t="t" r="r" b="b"/>
            <a:pathLst>
              <a:path w="1800432" h="2265059">
                <a:moveTo>
                  <a:pt x="0" y="0"/>
                </a:moveTo>
                <a:lnTo>
                  <a:pt x="1800432" y="0"/>
                </a:lnTo>
                <a:lnTo>
                  <a:pt x="1800432" y="2265059"/>
                </a:lnTo>
                <a:lnTo>
                  <a:pt x="0" y="22650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12544281" y="9739630"/>
            <a:ext cx="6333747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3D3D3D"/>
                </a:solidFill>
                <a:latin typeface="Radley"/>
                <a:ea typeface="Radley"/>
                <a:cs typeface="Radley"/>
                <a:sym typeface="Radley"/>
              </a:rPr>
              <a:t>Created by: Divya Pardeshi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3227" y="143637"/>
            <a:ext cx="17129202" cy="135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7. USING DAX, CREATE A CALCULATED COLUMN THAT CALCULATES THE AVERAGE YEARS AN EMPLOYEE HAS SPENT WITH THEIR CURRENT MANAGER.</a:t>
            </a:r>
          </a:p>
        </p:txBody>
      </p:sp>
      <p:sp>
        <p:nvSpPr>
          <p:cNvPr id="3" name="Freeform 3"/>
          <p:cNvSpPr/>
          <p:nvPr/>
        </p:nvSpPr>
        <p:spPr>
          <a:xfrm>
            <a:off x="14050477" y="6464238"/>
            <a:ext cx="4237523" cy="3822762"/>
          </a:xfrm>
          <a:custGeom>
            <a:avLst/>
            <a:gdLst/>
            <a:ahLst/>
            <a:cxnLst/>
            <a:rect l="l" t="t" r="r" b="b"/>
            <a:pathLst>
              <a:path w="4237523" h="3822762">
                <a:moveTo>
                  <a:pt x="0" y="0"/>
                </a:moveTo>
                <a:lnTo>
                  <a:pt x="4237523" y="0"/>
                </a:lnTo>
                <a:lnTo>
                  <a:pt x="4237523" y="3822762"/>
                </a:lnTo>
                <a:lnTo>
                  <a:pt x="0" y="38227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028700" y="2542188"/>
            <a:ext cx="16019564" cy="609125"/>
          </a:xfrm>
          <a:custGeom>
            <a:avLst/>
            <a:gdLst/>
            <a:ahLst/>
            <a:cxnLst/>
            <a:rect l="l" t="t" r="r" b="b"/>
            <a:pathLst>
              <a:path w="16019564" h="609125">
                <a:moveTo>
                  <a:pt x="0" y="0"/>
                </a:moveTo>
                <a:lnTo>
                  <a:pt x="16019564" y="0"/>
                </a:lnTo>
                <a:lnTo>
                  <a:pt x="16019564" y="609125"/>
                </a:lnTo>
                <a:lnTo>
                  <a:pt x="0" y="6091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85" b="-3267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5181600" y="3796797"/>
            <a:ext cx="4419600" cy="2083643"/>
          </a:xfrm>
          <a:custGeom>
            <a:avLst/>
            <a:gdLst/>
            <a:ahLst/>
            <a:cxnLst/>
            <a:rect l="l" t="t" r="r" b="b"/>
            <a:pathLst>
              <a:path w="5383582" h="2795685">
                <a:moveTo>
                  <a:pt x="0" y="0"/>
                </a:moveTo>
                <a:lnTo>
                  <a:pt x="5383582" y="0"/>
                </a:lnTo>
                <a:lnTo>
                  <a:pt x="5383582" y="2795684"/>
                </a:lnTo>
                <a:lnTo>
                  <a:pt x="0" y="27956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>
            <a:solidFill>
              <a:schemeClr val="accent1"/>
            </a:solidFill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601668" y="6260640"/>
            <a:ext cx="3686332" cy="4026360"/>
          </a:xfrm>
          <a:custGeom>
            <a:avLst/>
            <a:gdLst/>
            <a:ahLst/>
            <a:cxnLst/>
            <a:rect l="l" t="t" r="r" b="b"/>
            <a:pathLst>
              <a:path w="3686332" h="4026360">
                <a:moveTo>
                  <a:pt x="0" y="0"/>
                </a:moveTo>
                <a:lnTo>
                  <a:pt x="3686332" y="0"/>
                </a:lnTo>
                <a:lnTo>
                  <a:pt x="3686332" y="4026360"/>
                </a:lnTo>
                <a:lnTo>
                  <a:pt x="0" y="40263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33227" y="143637"/>
            <a:ext cx="17129202" cy="135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8. USING EXCEL, CREATE A PIVOT TABLE THAT DISPLAYS THE COUNT OF EMPLOYEES IN EACH MARITAL STATUS CATEGORY, SEGMENTED BY DEPARTMENT.</a:t>
            </a:r>
          </a:p>
        </p:txBody>
      </p:sp>
      <p:sp>
        <p:nvSpPr>
          <p:cNvPr id="6" name="Freeform 6"/>
          <p:cNvSpPr/>
          <p:nvPr/>
        </p:nvSpPr>
        <p:spPr>
          <a:xfrm>
            <a:off x="1752600" y="2171700"/>
            <a:ext cx="11516504" cy="7086600"/>
          </a:xfrm>
          <a:custGeom>
            <a:avLst/>
            <a:gdLst/>
            <a:ahLst/>
            <a:cxnLst/>
            <a:rect l="l" t="t" r="r" b="b"/>
            <a:pathLst>
              <a:path w="8881512" h="7010833">
                <a:moveTo>
                  <a:pt x="0" y="0"/>
                </a:moveTo>
                <a:lnTo>
                  <a:pt x="8881513" y="0"/>
                </a:lnTo>
                <a:lnTo>
                  <a:pt x="8881513" y="7010833"/>
                </a:lnTo>
                <a:lnTo>
                  <a:pt x="0" y="70108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13016" y="7208571"/>
            <a:ext cx="4474984" cy="3078429"/>
          </a:xfrm>
          <a:custGeom>
            <a:avLst/>
            <a:gdLst/>
            <a:ahLst/>
            <a:cxnLst/>
            <a:rect l="l" t="t" r="r" b="b"/>
            <a:pathLst>
              <a:path w="4474984" h="3078429">
                <a:moveTo>
                  <a:pt x="0" y="0"/>
                </a:moveTo>
                <a:lnTo>
                  <a:pt x="4474984" y="0"/>
                </a:lnTo>
                <a:lnTo>
                  <a:pt x="4474984" y="3078429"/>
                </a:lnTo>
                <a:lnTo>
                  <a:pt x="0" y="30784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8108145" y="1551001"/>
            <a:ext cx="3460757" cy="8465087"/>
          </a:xfrm>
          <a:custGeom>
            <a:avLst/>
            <a:gdLst/>
            <a:ahLst/>
            <a:cxnLst/>
            <a:rect l="l" t="t" r="r" b="b"/>
            <a:pathLst>
              <a:path w="2605502" h="8465087">
                <a:moveTo>
                  <a:pt x="0" y="0"/>
                </a:moveTo>
                <a:lnTo>
                  <a:pt x="2605502" y="0"/>
                </a:lnTo>
                <a:lnTo>
                  <a:pt x="2605502" y="8465087"/>
                </a:lnTo>
                <a:lnTo>
                  <a:pt x="0" y="84650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2895600" y="1579169"/>
            <a:ext cx="3460757" cy="8408749"/>
          </a:xfrm>
          <a:custGeom>
            <a:avLst/>
            <a:gdLst/>
            <a:ahLst/>
            <a:cxnLst/>
            <a:rect l="l" t="t" r="r" b="b"/>
            <a:pathLst>
              <a:path w="2525935" h="8408749">
                <a:moveTo>
                  <a:pt x="0" y="0"/>
                </a:moveTo>
                <a:lnTo>
                  <a:pt x="2525935" y="0"/>
                </a:lnTo>
                <a:lnTo>
                  <a:pt x="2525935" y="8408749"/>
                </a:lnTo>
                <a:lnTo>
                  <a:pt x="0" y="84087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19862" t="-42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333227" y="143637"/>
            <a:ext cx="17129202" cy="135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9. APPLY CONDITIONAL FORMATTING TO HIGHLIGHT EMPLOYEES WITH BOTH ABOVE-AVERAGE MONTHLY INCOME AND ABOVE-AVERAGE JOB SATISFACTION.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3227" y="309124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10.IN POWER BI, CREATE A LINE CHART THAT VISUALIZES THE TREND OF EMPLOYEE ATTRITION OVER THE YEARS.</a:t>
            </a:r>
          </a:p>
        </p:txBody>
      </p:sp>
      <p:sp>
        <p:nvSpPr>
          <p:cNvPr id="3" name="Freeform 3"/>
          <p:cNvSpPr/>
          <p:nvPr/>
        </p:nvSpPr>
        <p:spPr>
          <a:xfrm>
            <a:off x="14170800" y="5410507"/>
            <a:ext cx="4117200" cy="4876493"/>
          </a:xfrm>
          <a:custGeom>
            <a:avLst/>
            <a:gdLst/>
            <a:ahLst/>
            <a:cxnLst/>
            <a:rect l="l" t="t" r="r" b="b"/>
            <a:pathLst>
              <a:path w="4117200" h="4876493">
                <a:moveTo>
                  <a:pt x="0" y="0"/>
                </a:moveTo>
                <a:lnTo>
                  <a:pt x="4117200" y="0"/>
                </a:lnTo>
                <a:lnTo>
                  <a:pt x="4117200" y="4876493"/>
                </a:lnTo>
                <a:lnTo>
                  <a:pt x="0" y="4876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143000" y="2095500"/>
            <a:ext cx="12539372" cy="6561376"/>
          </a:xfrm>
          <a:custGeom>
            <a:avLst/>
            <a:gdLst/>
            <a:ahLst/>
            <a:cxnLst/>
            <a:rect l="l" t="t" r="r" b="b"/>
            <a:pathLst>
              <a:path w="10767409" h="5725380">
                <a:moveTo>
                  <a:pt x="0" y="0"/>
                </a:moveTo>
                <a:lnTo>
                  <a:pt x="10767409" y="0"/>
                </a:lnTo>
                <a:lnTo>
                  <a:pt x="10767409" y="5725381"/>
                </a:lnTo>
                <a:lnTo>
                  <a:pt x="0" y="57253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3227" y="125349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11. DESCRIBE HOW YOU WOULD CREATE A STAR SCHEMA FOR THIS DATASET, EXPLAINING THE BENEFITS OF DOING SO. </a:t>
            </a:r>
          </a:p>
        </p:txBody>
      </p:sp>
      <p:sp>
        <p:nvSpPr>
          <p:cNvPr id="3" name="Freeform 3"/>
          <p:cNvSpPr/>
          <p:nvPr/>
        </p:nvSpPr>
        <p:spPr>
          <a:xfrm>
            <a:off x="369513" y="1790700"/>
            <a:ext cx="6574345" cy="7162800"/>
          </a:xfrm>
          <a:custGeom>
            <a:avLst/>
            <a:gdLst/>
            <a:ahLst/>
            <a:cxnLst/>
            <a:rect l="l" t="t" r="r" b="b"/>
            <a:pathLst>
              <a:path w="6574345" h="4334441">
                <a:moveTo>
                  <a:pt x="0" y="0"/>
                </a:moveTo>
                <a:lnTo>
                  <a:pt x="6574345" y="0"/>
                </a:lnTo>
                <a:lnTo>
                  <a:pt x="6574345" y="4334441"/>
                </a:lnTo>
                <a:lnTo>
                  <a:pt x="0" y="43344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274" r="-286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6886695" y="1638300"/>
            <a:ext cx="11233311" cy="8283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3552"/>
              </a:lnSpc>
              <a:buFont typeface="Arial"/>
              <a:buChar char="•"/>
            </a:pPr>
            <a:r>
              <a:rPr lang="en-US" sz="2800" spc="64" dirty="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Optimized Query Performance:</a:t>
            </a: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 Power BI's </a:t>
            </a:r>
            <a:r>
              <a:rPr lang="en-US" sz="2800" spc="64" dirty="0" err="1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VertiPaq</a:t>
            </a: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 engine is highly optimized for star schemas, leading to faster data processing and report generation.</a:t>
            </a:r>
          </a:p>
          <a:p>
            <a:pPr marL="690881" lvl="1" indent="-345440" algn="l">
              <a:lnSpc>
                <a:spcPts val="3552"/>
              </a:lnSpc>
              <a:buFont typeface="Arial"/>
              <a:buChar char="•"/>
            </a:pPr>
            <a:r>
              <a:rPr lang="en-US" sz="2800" spc="64" dirty="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Simplified Data Model:</a:t>
            </a: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 A clear separation between fact and dimension tables makes the data model easier to understand, maintain, and visualize within Power BI.</a:t>
            </a:r>
          </a:p>
          <a:p>
            <a:pPr marL="690881" lvl="1" indent="-345440" algn="l">
              <a:lnSpc>
                <a:spcPts val="3552"/>
              </a:lnSpc>
              <a:buFont typeface="Arial"/>
              <a:buChar char="•"/>
            </a:pPr>
            <a:r>
              <a:rPr lang="en-US" sz="2800" spc="64" dirty="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Efficient DAX Calculations: </a:t>
            </a: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DAX formulas work more efficiently with star schemas, especially for measures that involve complex aggregations or filtering across dimensions.</a:t>
            </a:r>
          </a:p>
          <a:p>
            <a:pPr marL="690881" lvl="1" indent="-345440" algn="l">
              <a:lnSpc>
                <a:spcPts val="3552"/>
              </a:lnSpc>
              <a:buFont typeface="Arial"/>
              <a:buChar char="•"/>
            </a:pPr>
            <a:r>
              <a:rPr lang="en-US" sz="2800" spc="64" dirty="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Improved Data Refresh: </a:t>
            </a: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Star schemas often result in smaller, more focused tables, which can lead to quicker data refresh times and more efficient memory usage in Power BI.</a:t>
            </a:r>
          </a:p>
          <a:p>
            <a:pPr marL="690881" lvl="1" indent="-345440" algn="l">
              <a:lnSpc>
                <a:spcPts val="3552"/>
              </a:lnSpc>
              <a:buFont typeface="Arial"/>
              <a:buChar char="•"/>
            </a:pPr>
            <a:r>
              <a:rPr lang="en-US" sz="2800" spc="64" dirty="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Better Visualization Performance:</a:t>
            </a: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 The structured data model allows Power BI to generate visuals more quickly, improving the overall responsiveness of dashboards and reports.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3227" y="309124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12. USING DAX, CALCULATE THE ROLLING 3-MONTH AVERAGE OF MONTHLY INCOME FOR EACH EMPLOYEE.</a:t>
            </a:r>
          </a:p>
        </p:txBody>
      </p:sp>
      <p:sp>
        <p:nvSpPr>
          <p:cNvPr id="3" name="Freeform 3"/>
          <p:cNvSpPr/>
          <p:nvPr/>
        </p:nvSpPr>
        <p:spPr>
          <a:xfrm>
            <a:off x="13813016" y="7208571"/>
            <a:ext cx="4474984" cy="3078429"/>
          </a:xfrm>
          <a:custGeom>
            <a:avLst/>
            <a:gdLst/>
            <a:ahLst/>
            <a:cxnLst/>
            <a:rect l="l" t="t" r="r" b="b"/>
            <a:pathLst>
              <a:path w="4474984" h="3078429">
                <a:moveTo>
                  <a:pt x="0" y="0"/>
                </a:moveTo>
                <a:lnTo>
                  <a:pt x="4474984" y="0"/>
                </a:lnTo>
                <a:lnTo>
                  <a:pt x="4474984" y="3078429"/>
                </a:lnTo>
                <a:lnTo>
                  <a:pt x="0" y="30784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219200" y="2324100"/>
            <a:ext cx="17726173" cy="23993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spc="81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Rolling Avg = CALCULATE(Average</a:t>
            </a:r>
          </a:p>
          <a:p>
            <a:pPr>
              <a:lnSpc>
                <a:spcPct val="150000"/>
              </a:lnSpc>
            </a:pPr>
            <a:r>
              <a:rPr lang="en-US" sz="3600" spc="81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(‘</a:t>
            </a:r>
            <a:r>
              <a:rPr lang="en-US" sz="3600" spc="81" dirty="0" err="1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generaldata</a:t>
            </a:r>
            <a:r>
              <a:rPr lang="en-US" sz="3600" spc="81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’[</a:t>
            </a:r>
            <a:r>
              <a:rPr lang="en-US" sz="3600" spc="81" dirty="0" err="1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MonthlyIncome</a:t>
            </a:r>
            <a:r>
              <a:rPr lang="en-US" sz="3600" spc="81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]),DATESINPERIOD(‘</a:t>
            </a:r>
            <a:r>
              <a:rPr lang="en-US" sz="3600" spc="81" dirty="0" err="1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dimdate</a:t>
            </a:r>
            <a:r>
              <a:rPr lang="en-US" sz="3600" spc="81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’[Date],</a:t>
            </a:r>
          </a:p>
          <a:p>
            <a:pPr>
              <a:lnSpc>
                <a:spcPct val="150000"/>
              </a:lnSpc>
            </a:pPr>
            <a:r>
              <a:rPr lang="en-US" sz="3600" spc="81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LASTDATE(‘</a:t>
            </a:r>
            <a:r>
              <a:rPr lang="en-US" sz="3600" spc="81" dirty="0" err="1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dimdate</a:t>
            </a:r>
            <a:r>
              <a:rPr lang="en-US" sz="3600" spc="81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’[Date]),-3,Month))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762217" y="4926573"/>
            <a:ext cx="4525783" cy="5360427"/>
          </a:xfrm>
          <a:custGeom>
            <a:avLst/>
            <a:gdLst/>
            <a:ahLst/>
            <a:cxnLst/>
            <a:rect l="l" t="t" r="r" b="b"/>
            <a:pathLst>
              <a:path w="4525783" h="5360427">
                <a:moveTo>
                  <a:pt x="0" y="0"/>
                </a:moveTo>
                <a:lnTo>
                  <a:pt x="4525783" y="0"/>
                </a:lnTo>
                <a:lnTo>
                  <a:pt x="4525783" y="5360427"/>
                </a:lnTo>
                <a:lnTo>
                  <a:pt x="0" y="5360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566898" y="1720314"/>
            <a:ext cx="9262902" cy="7961006"/>
          </a:xfrm>
          <a:custGeom>
            <a:avLst/>
            <a:gdLst/>
            <a:ahLst/>
            <a:cxnLst/>
            <a:rect l="l" t="t" r="r" b="b"/>
            <a:pathLst>
              <a:path w="8356584" h="7961006">
                <a:moveTo>
                  <a:pt x="0" y="0"/>
                </a:moveTo>
                <a:lnTo>
                  <a:pt x="8356584" y="0"/>
                </a:lnTo>
                <a:lnTo>
                  <a:pt x="8356584" y="7961006"/>
                </a:lnTo>
                <a:lnTo>
                  <a:pt x="0" y="79610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0591800" y="2481765"/>
            <a:ext cx="6629400" cy="1975935"/>
          </a:xfrm>
          <a:custGeom>
            <a:avLst/>
            <a:gdLst/>
            <a:ahLst/>
            <a:cxnLst/>
            <a:rect l="l" t="t" r="r" b="b"/>
            <a:pathLst>
              <a:path w="5836201" h="1525371">
                <a:moveTo>
                  <a:pt x="0" y="0"/>
                </a:moveTo>
                <a:lnTo>
                  <a:pt x="5836200" y="0"/>
                </a:lnTo>
                <a:lnTo>
                  <a:pt x="5836200" y="1525370"/>
                </a:lnTo>
                <a:lnTo>
                  <a:pt x="0" y="15253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358881" y="367474"/>
            <a:ext cx="17129202" cy="135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13. CREATE A HIERARCHY IN POWER BI THAT ALLOWS USERS TO DRILL DOWN FROM DEPARTMENT TO JOB ROLE TO FURTHER NARROW THEIR ANALYSIS.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415726" y="1807907"/>
            <a:ext cx="4337723" cy="7693861"/>
          </a:xfrm>
          <a:custGeom>
            <a:avLst/>
            <a:gdLst/>
            <a:ahLst/>
            <a:cxnLst/>
            <a:rect l="l" t="t" r="r" b="b"/>
            <a:pathLst>
              <a:path w="4383652" h="4913883">
                <a:moveTo>
                  <a:pt x="0" y="0"/>
                </a:moveTo>
                <a:lnTo>
                  <a:pt x="4383652" y="0"/>
                </a:lnTo>
                <a:lnTo>
                  <a:pt x="4383652" y="4913883"/>
                </a:lnTo>
                <a:lnTo>
                  <a:pt x="0" y="49138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410188" y="213554"/>
            <a:ext cx="17129202" cy="135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14. HOW CAN YOU SET UP PARAMETERIZED QUERIES IN POWER BI TO ALLOW USERS TO FILTER DATA BASED ON THE DISTANCE FROM HOME COLUMN?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9415" y="1974855"/>
            <a:ext cx="13005538" cy="7359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91"/>
              </a:lnSpc>
              <a:spcBef>
                <a:spcPct val="0"/>
              </a:spcBef>
            </a:pP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To set up parameterized queries in Power BI for filtering data based on the "Distance from Home" column: </a:t>
            </a:r>
          </a:p>
          <a:p>
            <a:pPr algn="l">
              <a:lnSpc>
                <a:spcPts val="3591"/>
              </a:lnSpc>
              <a:spcBef>
                <a:spcPct val="0"/>
              </a:spcBef>
            </a:pP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1. Click on "Transform data" to open Power Query Editor. </a:t>
            </a:r>
          </a:p>
          <a:p>
            <a:pPr algn="l">
              <a:lnSpc>
                <a:spcPts val="3591"/>
              </a:lnSpc>
              <a:spcBef>
                <a:spcPct val="0"/>
              </a:spcBef>
            </a:pP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2. In Power Query Editor, click on "Manage Parameters" in the "Home" tab. </a:t>
            </a:r>
          </a:p>
          <a:p>
            <a:pPr algn="l">
              <a:lnSpc>
                <a:spcPts val="3591"/>
              </a:lnSpc>
              <a:spcBef>
                <a:spcPct val="0"/>
              </a:spcBef>
            </a:pP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3. Create a new parameter, for example, "</a:t>
            </a:r>
            <a:r>
              <a:rPr lang="en-US" sz="2800" spc="64" dirty="0" err="1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DistanceParameter</a:t>
            </a: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," and set its data type (like Decimal or Whole Number). </a:t>
            </a:r>
          </a:p>
          <a:p>
            <a:pPr algn="l">
              <a:lnSpc>
                <a:spcPts val="3591"/>
              </a:lnSpc>
              <a:spcBef>
                <a:spcPct val="0"/>
              </a:spcBef>
            </a:pP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4. Close the "Manage Parameters" window and go back to the data view. </a:t>
            </a:r>
          </a:p>
          <a:p>
            <a:pPr algn="l">
              <a:lnSpc>
                <a:spcPts val="3591"/>
              </a:lnSpc>
              <a:spcBef>
                <a:spcPct val="0"/>
              </a:spcBef>
            </a:pP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5. In the filter for the "Distance from Home" column, replace a constant value with the created parameter like "is less than or equal to </a:t>
            </a:r>
            <a:r>
              <a:rPr lang="en-US" sz="2800" spc="64" dirty="0" err="1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DistanceParameter</a:t>
            </a: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."</a:t>
            </a:r>
          </a:p>
          <a:p>
            <a:pPr algn="l">
              <a:lnSpc>
                <a:spcPts val="3591"/>
              </a:lnSpc>
              <a:spcBef>
                <a:spcPct val="0"/>
              </a:spcBef>
            </a:pP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 6. Go back to the report view, and you'll see a new parameter in the right pane. </a:t>
            </a:r>
          </a:p>
          <a:p>
            <a:pPr algn="l">
              <a:lnSpc>
                <a:spcPts val="3591"/>
              </a:lnSpc>
              <a:spcBef>
                <a:spcPct val="0"/>
              </a:spcBef>
            </a:pPr>
            <a:r>
              <a:rPr lang="en-US" sz="2800" spc="64" dirty="0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7. Users can now adjust the parameter to filter data based on different distances from home.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8881" y="367474"/>
            <a:ext cx="17129202" cy="135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 dirty="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15. IN EXCEL, CALCULATE THE TOTAL MONTHLY INCOME FOR EACH DEPARTMENT, CONSIDERING ONLY THE EMPLOYEES WITH A JOB LEVEL GREATER THAN OR EQUAL TO 3.</a:t>
            </a:r>
          </a:p>
        </p:txBody>
      </p:sp>
      <p:sp>
        <p:nvSpPr>
          <p:cNvPr id="3" name="Freeform 3"/>
          <p:cNvSpPr/>
          <p:nvPr/>
        </p:nvSpPr>
        <p:spPr>
          <a:xfrm>
            <a:off x="14164410" y="7027900"/>
            <a:ext cx="4123590" cy="3259100"/>
          </a:xfrm>
          <a:custGeom>
            <a:avLst/>
            <a:gdLst/>
            <a:ahLst/>
            <a:cxnLst/>
            <a:rect l="l" t="t" r="r" b="b"/>
            <a:pathLst>
              <a:path w="4123590" h="3259100">
                <a:moveTo>
                  <a:pt x="0" y="0"/>
                </a:moveTo>
                <a:lnTo>
                  <a:pt x="4123590" y="0"/>
                </a:lnTo>
                <a:lnTo>
                  <a:pt x="4123590" y="3259100"/>
                </a:lnTo>
                <a:lnTo>
                  <a:pt x="0" y="32591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273692" y="2191013"/>
            <a:ext cx="11680307" cy="2377361"/>
          </a:xfrm>
          <a:custGeom>
            <a:avLst/>
            <a:gdLst/>
            <a:ahLst/>
            <a:cxnLst/>
            <a:rect l="l" t="t" r="r" b="b"/>
            <a:pathLst>
              <a:path w="10979652" h="2377361">
                <a:moveTo>
                  <a:pt x="0" y="0"/>
                </a:moveTo>
                <a:lnTo>
                  <a:pt x="10979652" y="0"/>
                </a:lnTo>
                <a:lnTo>
                  <a:pt x="10979652" y="2377361"/>
                </a:lnTo>
                <a:lnTo>
                  <a:pt x="0" y="23773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273692" y="5451341"/>
            <a:ext cx="10979651" cy="4447611"/>
          </a:xfrm>
          <a:custGeom>
            <a:avLst/>
            <a:gdLst/>
            <a:ahLst/>
            <a:cxnLst/>
            <a:rect l="l" t="t" r="r" b="b"/>
            <a:pathLst>
              <a:path w="9734176" h="4447611">
                <a:moveTo>
                  <a:pt x="0" y="0"/>
                </a:moveTo>
                <a:lnTo>
                  <a:pt x="9734176" y="0"/>
                </a:lnTo>
                <a:lnTo>
                  <a:pt x="9734176" y="4447611"/>
                </a:lnTo>
                <a:lnTo>
                  <a:pt x="0" y="44476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8881" y="367474"/>
            <a:ext cx="17129202" cy="135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16. EXPLAIN HOW TO PERFORM A WHAT-IF ANALYSIS IN EXCEL TO UNDERSTAND THE IMPACT OF A 10% INCREASE IN PERCENT SALARY HIKE ON MONTHLY INCOME.</a:t>
            </a:r>
          </a:p>
        </p:txBody>
      </p:sp>
      <p:sp>
        <p:nvSpPr>
          <p:cNvPr id="3" name="Freeform 3"/>
          <p:cNvSpPr/>
          <p:nvPr/>
        </p:nvSpPr>
        <p:spPr>
          <a:xfrm>
            <a:off x="14335060" y="6246278"/>
            <a:ext cx="3952940" cy="4040722"/>
          </a:xfrm>
          <a:custGeom>
            <a:avLst/>
            <a:gdLst/>
            <a:ahLst/>
            <a:cxnLst/>
            <a:rect l="l" t="t" r="r" b="b"/>
            <a:pathLst>
              <a:path w="3952940" h="4040722">
                <a:moveTo>
                  <a:pt x="0" y="0"/>
                </a:moveTo>
                <a:lnTo>
                  <a:pt x="3952940" y="0"/>
                </a:lnTo>
                <a:lnTo>
                  <a:pt x="3952940" y="4040722"/>
                </a:lnTo>
                <a:lnTo>
                  <a:pt x="0" y="4040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387848" y="1898034"/>
            <a:ext cx="11289005" cy="7619045"/>
          </a:xfrm>
          <a:custGeom>
            <a:avLst/>
            <a:gdLst/>
            <a:ahLst/>
            <a:cxnLst/>
            <a:rect l="l" t="t" r="r" b="b"/>
            <a:pathLst>
              <a:path w="11289005" h="7619045">
                <a:moveTo>
                  <a:pt x="0" y="0"/>
                </a:moveTo>
                <a:lnTo>
                  <a:pt x="11289005" y="0"/>
                </a:lnTo>
                <a:lnTo>
                  <a:pt x="11289005" y="7619044"/>
                </a:lnTo>
                <a:lnTo>
                  <a:pt x="0" y="7619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124200" y="8375619"/>
            <a:ext cx="8081965" cy="6583128"/>
          </a:xfrm>
          <a:custGeom>
            <a:avLst/>
            <a:gdLst/>
            <a:ahLst/>
            <a:cxnLst/>
            <a:rect l="l" t="t" r="r" b="b"/>
            <a:pathLst>
              <a:path w="8081965" h="6583128">
                <a:moveTo>
                  <a:pt x="8081966" y="0"/>
                </a:moveTo>
                <a:lnTo>
                  <a:pt x="0" y="0"/>
                </a:lnTo>
                <a:lnTo>
                  <a:pt x="0" y="6583128"/>
                </a:lnTo>
                <a:lnTo>
                  <a:pt x="8081966" y="6583128"/>
                </a:lnTo>
                <a:lnTo>
                  <a:pt x="808196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5087600" y="6464238"/>
            <a:ext cx="3200400" cy="3822762"/>
          </a:xfrm>
          <a:custGeom>
            <a:avLst/>
            <a:gdLst/>
            <a:ahLst/>
            <a:cxnLst/>
            <a:rect l="l" t="t" r="r" b="b"/>
            <a:pathLst>
              <a:path w="4237523" h="3822762">
                <a:moveTo>
                  <a:pt x="0" y="0"/>
                </a:moveTo>
                <a:lnTo>
                  <a:pt x="4237523" y="0"/>
                </a:lnTo>
                <a:lnTo>
                  <a:pt x="4237523" y="3822762"/>
                </a:lnTo>
                <a:lnTo>
                  <a:pt x="0" y="38227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flipV="1">
            <a:off x="13792200" y="-4240783"/>
            <a:ext cx="8198902" cy="6678378"/>
          </a:xfrm>
          <a:custGeom>
            <a:avLst/>
            <a:gdLst/>
            <a:ahLst/>
            <a:cxnLst/>
            <a:rect l="l" t="t" r="r" b="b"/>
            <a:pathLst>
              <a:path w="8198902" h="6678378">
                <a:moveTo>
                  <a:pt x="0" y="6678379"/>
                </a:moveTo>
                <a:lnTo>
                  <a:pt x="8198902" y="6678379"/>
                </a:lnTo>
                <a:lnTo>
                  <a:pt x="8198902" y="0"/>
                </a:lnTo>
                <a:lnTo>
                  <a:pt x="0" y="0"/>
                </a:lnTo>
                <a:lnTo>
                  <a:pt x="0" y="667837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-9262341">
            <a:off x="16708894" y="846920"/>
            <a:ext cx="3158213" cy="3181350"/>
          </a:xfrm>
          <a:custGeom>
            <a:avLst/>
            <a:gdLst/>
            <a:ahLst/>
            <a:cxnLst/>
            <a:rect l="l" t="t" r="r" b="b"/>
            <a:pathLst>
              <a:path w="3158213" h="3181350">
                <a:moveTo>
                  <a:pt x="0" y="0"/>
                </a:moveTo>
                <a:lnTo>
                  <a:pt x="3158212" y="0"/>
                </a:lnTo>
                <a:lnTo>
                  <a:pt x="3158212" y="3181350"/>
                </a:lnTo>
                <a:lnTo>
                  <a:pt x="0" y="31813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283779" y="1375326"/>
            <a:ext cx="7688745" cy="869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71"/>
              </a:lnSpc>
            </a:pPr>
            <a:r>
              <a:rPr lang="en-US" sz="6100" spc="122" dirty="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20A339-5B1D-55B0-BD9F-E19BC442888E}"/>
              </a:ext>
            </a:extLst>
          </p:cNvPr>
          <p:cNvSpPr txBox="1"/>
          <p:nvPr/>
        </p:nvSpPr>
        <p:spPr>
          <a:xfrm>
            <a:off x="1088622" y="2437595"/>
            <a:ext cx="14532378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Montserrat" panose="00000500000000000000" pitchFamily="2" charset="0"/>
              </a:rPr>
              <a:t>In this presentation, I’ve explored key HR questions within a dataset of over 4,400 employees, addressing a range of topics. I will demonstrate my approach to solving the HR Data Analysis Assessment tasks, which include: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Montserrat" panose="00000500000000000000" pitchFamily="2" charset="0"/>
              </a:rPr>
              <a:t>Filtering datasets to display specific employee groups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Montserrat" panose="00000500000000000000" pitchFamily="2" charset="0"/>
              </a:rPr>
              <a:t>Creating pivot tables to summarize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Montserrat" panose="00000500000000000000" pitchFamily="2" charset="0"/>
              </a:rPr>
              <a:t>Applying conditional formatting to highlight key metrics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Montserrat" panose="00000500000000000000" pitchFamily="2" charset="0"/>
              </a:rPr>
              <a:t>Visualizing trends through charts and graphs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Additionally, I will cover establishing relationships between datasets in </a:t>
            </a:r>
            <a:r>
              <a:rPr lang="en-US" sz="3200">
                <a:latin typeface="Montserrat" panose="00000500000000000000" pitchFamily="2" charset="0"/>
              </a:rPr>
              <a:t>Power BI. </a:t>
            </a:r>
            <a:r>
              <a:rPr lang="en-US" sz="3200" dirty="0">
                <a:latin typeface="Montserrat" panose="00000500000000000000" pitchFamily="2" charset="0"/>
              </a:rPr>
              <a:t>Each task is designed to showcase practical skills in both Excel and Power BI, with the aim of deriving actionable insights from HR data.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601668" y="6260640"/>
            <a:ext cx="3686332" cy="4026360"/>
          </a:xfrm>
          <a:custGeom>
            <a:avLst/>
            <a:gdLst/>
            <a:ahLst/>
            <a:cxnLst/>
            <a:rect l="l" t="t" r="r" b="b"/>
            <a:pathLst>
              <a:path w="3686332" h="4026360">
                <a:moveTo>
                  <a:pt x="0" y="0"/>
                </a:moveTo>
                <a:lnTo>
                  <a:pt x="3686332" y="0"/>
                </a:lnTo>
                <a:lnTo>
                  <a:pt x="3686332" y="4026360"/>
                </a:lnTo>
                <a:lnTo>
                  <a:pt x="0" y="40263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410188" y="404695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 dirty="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17. VERIFY IF THE DATA ADHERES TO A PREDEFINED SCHEMA. WHAT ACTIONS WOULD YOU TAKE IF YOU FIND INCONSISTENCIES.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FC53FF-C95D-AD7E-9F66-EE068E01FD91}"/>
              </a:ext>
            </a:extLst>
          </p:cNvPr>
          <p:cNvSpPr txBox="1"/>
          <p:nvPr/>
        </p:nvSpPr>
        <p:spPr>
          <a:xfrm>
            <a:off x="399302" y="1650236"/>
            <a:ext cx="14202366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ontserrat" panose="00000500000000000000" pitchFamily="2" charset="0"/>
              </a:rPr>
              <a:t>To verify if the data adheres to a predefined schema and handle inconsistencies, follow these steps:</a:t>
            </a:r>
          </a:p>
          <a:p>
            <a:r>
              <a:rPr lang="en-US" sz="2800" b="1" dirty="0">
                <a:latin typeface="Montserrat" panose="00000500000000000000" pitchFamily="2" charset="0"/>
              </a:rPr>
              <a:t>1. Define the Schema: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Montserrat" panose="00000500000000000000" pitchFamily="2" charset="0"/>
              </a:rPr>
              <a:t>Clearly outline the expected structure of data, including data types, allowed categorical values, and any constraints.</a:t>
            </a:r>
          </a:p>
          <a:p>
            <a:r>
              <a:rPr lang="en-US" sz="2800" b="1" dirty="0">
                <a:latin typeface="Montserrat" panose="00000500000000000000" pitchFamily="2" charset="0"/>
              </a:rPr>
              <a:t>2. Load the Data: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Montserrat" panose="00000500000000000000" pitchFamily="2" charset="0"/>
              </a:rPr>
              <a:t>Import the data into analysis environment, such as Excel, Power BI, or a database management system, ensuring it's loaded according to the predefined schema.</a:t>
            </a:r>
          </a:p>
          <a:p>
            <a:r>
              <a:rPr lang="en-US" sz="2800" b="1" dirty="0">
                <a:latin typeface="Montserrat" panose="00000500000000000000" pitchFamily="2" charset="0"/>
              </a:rPr>
              <a:t>3. Check Data Types and Missing Values: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latin typeface="Montserrat" panose="00000500000000000000" pitchFamily="2" charset="0"/>
              </a:rPr>
              <a:t>Data Types:</a:t>
            </a:r>
            <a:r>
              <a:rPr lang="en-US" sz="2800" dirty="0">
                <a:latin typeface="Montserrat" panose="00000500000000000000" pitchFamily="2" charset="0"/>
              </a:rPr>
              <a:t> Ensure each column's data type matches the predefined schema (e.g., numeric, text, date).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latin typeface="Montserrat" panose="00000500000000000000" pitchFamily="2" charset="0"/>
              </a:rPr>
              <a:t>Missing Values:</a:t>
            </a:r>
            <a:r>
              <a:rPr lang="en-US" sz="2800" dirty="0">
                <a:latin typeface="Montserrat" panose="00000500000000000000" pitchFamily="2" charset="0"/>
              </a:rPr>
              <a:t> Identify and evaluate any missing values to determine if they are acceptable or need to be addressed.</a:t>
            </a:r>
          </a:p>
          <a:p>
            <a:r>
              <a:rPr lang="en-US" sz="2800" b="1" dirty="0">
                <a:latin typeface="Montserrat" panose="00000500000000000000" pitchFamily="2" charset="0"/>
              </a:rPr>
              <a:t>4. Validate Categorical Data: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Montserrat" panose="00000500000000000000" pitchFamily="2" charset="0"/>
              </a:rPr>
              <a:t>Cross-check categorical columns against the list of predefined valid categories. Ensure no unexpected or invalid values are present.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601668" y="6260640"/>
            <a:ext cx="3686332" cy="4026360"/>
          </a:xfrm>
          <a:custGeom>
            <a:avLst/>
            <a:gdLst/>
            <a:ahLst/>
            <a:cxnLst/>
            <a:rect l="l" t="t" r="r" b="b"/>
            <a:pathLst>
              <a:path w="3686332" h="4026360">
                <a:moveTo>
                  <a:pt x="0" y="0"/>
                </a:moveTo>
                <a:lnTo>
                  <a:pt x="3686332" y="0"/>
                </a:lnTo>
                <a:lnTo>
                  <a:pt x="3686332" y="4026360"/>
                </a:lnTo>
                <a:lnTo>
                  <a:pt x="0" y="40263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410188" y="404695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 dirty="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17. VERIFY IF THE DATA ADHERES TO A PREDEFINED SCHEMA. WHAT ACTIONS WOULD YOU TAKE IF YOU FIND INCONSISTENCIES.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FC53FF-C95D-AD7E-9F66-EE068E01FD91}"/>
              </a:ext>
            </a:extLst>
          </p:cNvPr>
          <p:cNvSpPr txBox="1"/>
          <p:nvPr/>
        </p:nvSpPr>
        <p:spPr>
          <a:xfrm>
            <a:off x="685800" y="2512010"/>
            <a:ext cx="1420236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ontserrat" panose="00000500000000000000" pitchFamily="2" charset="0"/>
              </a:rPr>
              <a:t>Handling Inconsistencies:</a:t>
            </a:r>
          </a:p>
          <a:p>
            <a:pPr>
              <a:buFont typeface="+mj-lt"/>
              <a:buAutoNum type="arabicPeriod"/>
            </a:pPr>
            <a:r>
              <a:rPr lang="en-US" sz="2800" b="1" dirty="0">
                <a:latin typeface="Montserrat" panose="00000500000000000000" pitchFamily="2" charset="0"/>
              </a:rPr>
              <a:t>Incorrect Data Types:</a:t>
            </a:r>
            <a:endParaRPr lang="en-US" sz="2800" dirty="0">
              <a:latin typeface="Montserrat" panose="00000500000000000000" pitchFamily="2" charset="0"/>
            </a:endParaRPr>
          </a:p>
          <a:p>
            <a:pPr lvl="1"/>
            <a:r>
              <a:rPr lang="en-US" sz="2800" b="1" dirty="0">
                <a:latin typeface="Montserrat" panose="00000500000000000000" pitchFamily="2" charset="0"/>
              </a:rPr>
              <a:t>Action:</a:t>
            </a:r>
            <a:r>
              <a:rPr lang="en-US" sz="2800" dirty="0">
                <a:latin typeface="Montserrat" panose="00000500000000000000" pitchFamily="2" charset="0"/>
              </a:rPr>
              <a:t> Convert the data to the correct type, or flag and correct any records that cannot be converted.</a:t>
            </a:r>
          </a:p>
          <a:p>
            <a:pPr>
              <a:buFont typeface="+mj-lt"/>
              <a:buAutoNum type="arabicPeriod"/>
            </a:pPr>
            <a:r>
              <a:rPr lang="en-US" sz="2800" b="1" dirty="0">
                <a:latin typeface="Montserrat" panose="00000500000000000000" pitchFamily="2" charset="0"/>
              </a:rPr>
              <a:t>Missing Values:</a:t>
            </a:r>
            <a:endParaRPr lang="en-US" sz="2800" dirty="0">
              <a:latin typeface="Montserrat" panose="00000500000000000000" pitchFamily="2" charset="0"/>
            </a:endParaRPr>
          </a:p>
          <a:p>
            <a:pPr lvl="1"/>
            <a:r>
              <a:rPr lang="en-US" sz="2800" b="1" dirty="0">
                <a:latin typeface="Montserrat" panose="00000500000000000000" pitchFamily="2" charset="0"/>
              </a:rPr>
              <a:t>Action:</a:t>
            </a:r>
            <a:r>
              <a:rPr lang="en-US" sz="2800" dirty="0">
                <a:latin typeface="Montserrat" panose="00000500000000000000" pitchFamily="2" charset="0"/>
              </a:rPr>
              <a:t> Handle missing data by either imputing values, removing the affected records, or flagging them for further investigation, depending on the context.</a:t>
            </a:r>
          </a:p>
          <a:p>
            <a:pPr>
              <a:buFont typeface="+mj-lt"/>
              <a:buAutoNum type="arabicPeriod"/>
            </a:pPr>
            <a:r>
              <a:rPr lang="en-US" sz="2800" b="1" dirty="0">
                <a:latin typeface="Montserrat" panose="00000500000000000000" pitchFamily="2" charset="0"/>
              </a:rPr>
              <a:t> Invalid Categorical Values:</a:t>
            </a:r>
            <a:endParaRPr lang="en-US" sz="2800" dirty="0">
              <a:latin typeface="Montserrat" panose="00000500000000000000" pitchFamily="2" charset="0"/>
            </a:endParaRPr>
          </a:p>
          <a:p>
            <a:pPr lvl="1"/>
            <a:r>
              <a:rPr lang="en-US" sz="2800" b="1" dirty="0">
                <a:latin typeface="Montserrat" panose="00000500000000000000" pitchFamily="2" charset="0"/>
              </a:rPr>
              <a:t>Action:</a:t>
            </a:r>
            <a:r>
              <a:rPr lang="en-US" sz="2800" dirty="0">
                <a:latin typeface="Montserrat" panose="00000500000000000000" pitchFamily="2" charset="0"/>
              </a:rPr>
              <a:t> Correct or remove any records with invalid categories,  or map them to valid categories if possible.</a:t>
            </a:r>
          </a:p>
          <a:p>
            <a:endParaRPr lang="en-US" sz="28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22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325531" y="7863129"/>
            <a:ext cx="8081965" cy="6583128"/>
          </a:xfrm>
          <a:custGeom>
            <a:avLst/>
            <a:gdLst/>
            <a:ahLst/>
            <a:cxnLst/>
            <a:rect l="l" t="t" r="r" b="b"/>
            <a:pathLst>
              <a:path w="8081965" h="6583128">
                <a:moveTo>
                  <a:pt x="8081966" y="0"/>
                </a:moveTo>
                <a:lnTo>
                  <a:pt x="0" y="0"/>
                </a:lnTo>
                <a:lnTo>
                  <a:pt x="0" y="6583128"/>
                </a:lnTo>
                <a:lnTo>
                  <a:pt x="8081966" y="6583128"/>
                </a:lnTo>
                <a:lnTo>
                  <a:pt x="808196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V="1">
            <a:off x="13159849" y="-3808372"/>
            <a:ext cx="8198902" cy="6678378"/>
          </a:xfrm>
          <a:custGeom>
            <a:avLst/>
            <a:gdLst/>
            <a:ahLst/>
            <a:cxnLst/>
            <a:rect l="l" t="t" r="r" b="b"/>
            <a:pathLst>
              <a:path w="8198902" h="6678378">
                <a:moveTo>
                  <a:pt x="0" y="6678379"/>
                </a:moveTo>
                <a:lnTo>
                  <a:pt x="8198902" y="6678379"/>
                </a:lnTo>
                <a:lnTo>
                  <a:pt x="8198902" y="0"/>
                </a:lnTo>
                <a:lnTo>
                  <a:pt x="0" y="0"/>
                </a:lnTo>
                <a:lnTo>
                  <a:pt x="0" y="667837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rot="-9262341">
            <a:off x="16708894" y="846920"/>
            <a:ext cx="3158213" cy="3181350"/>
          </a:xfrm>
          <a:custGeom>
            <a:avLst/>
            <a:gdLst/>
            <a:ahLst/>
            <a:cxnLst/>
            <a:rect l="l" t="t" r="r" b="b"/>
            <a:pathLst>
              <a:path w="3158213" h="3181350">
                <a:moveTo>
                  <a:pt x="0" y="0"/>
                </a:moveTo>
                <a:lnTo>
                  <a:pt x="3158212" y="0"/>
                </a:lnTo>
                <a:lnTo>
                  <a:pt x="3158212" y="3181350"/>
                </a:lnTo>
                <a:lnTo>
                  <a:pt x="0" y="31813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2872934" flipH="1">
            <a:off x="2377235" y="8513629"/>
            <a:ext cx="3158213" cy="3181350"/>
          </a:xfrm>
          <a:custGeom>
            <a:avLst/>
            <a:gdLst/>
            <a:ahLst/>
            <a:cxnLst/>
            <a:rect l="l" t="t" r="r" b="b"/>
            <a:pathLst>
              <a:path w="3158213" h="3181350">
                <a:moveTo>
                  <a:pt x="3158213" y="0"/>
                </a:moveTo>
                <a:lnTo>
                  <a:pt x="0" y="0"/>
                </a:lnTo>
                <a:lnTo>
                  <a:pt x="0" y="3181350"/>
                </a:lnTo>
                <a:lnTo>
                  <a:pt x="3158213" y="3181350"/>
                </a:lnTo>
                <a:lnTo>
                  <a:pt x="31582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3200400" y="5184756"/>
            <a:ext cx="13074122" cy="246217"/>
          </a:xfrm>
          <a:custGeom>
            <a:avLst/>
            <a:gdLst/>
            <a:ahLst/>
            <a:cxnLst/>
            <a:rect l="l" t="t" r="r" b="b"/>
            <a:pathLst>
              <a:path w="13074122" h="246217">
                <a:moveTo>
                  <a:pt x="0" y="0"/>
                </a:moveTo>
                <a:lnTo>
                  <a:pt x="13074122" y="0"/>
                </a:lnTo>
                <a:lnTo>
                  <a:pt x="13074122" y="246216"/>
                </a:lnTo>
                <a:lnTo>
                  <a:pt x="0" y="24621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028700" y="3937754"/>
            <a:ext cx="16882420" cy="1082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01"/>
              </a:lnSpc>
            </a:pPr>
            <a:r>
              <a:rPr lang="en-US" sz="7084" spc="70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25244" y="3460066"/>
            <a:ext cx="12034605" cy="1094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83"/>
              </a:lnSpc>
            </a:pPr>
            <a:r>
              <a:rPr lang="en-US" sz="7642" spc="152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QUESTIONS </a:t>
            </a:r>
          </a:p>
        </p:txBody>
      </p:sp>
      <p:sp>
        <p:nvSpPr>
          <p:cNvPr id="3" name="Freeform 3"/>
          <p:cNvSpPr/>
          <p:nvPr/>
        </p:nvSpPr>
        <p:spPr>
          <a:xfrm flipV="1">
            <a:off x="13159849" y="-3808372"/>
            <a:ext cx="8198902" cy="6678378"/>
          </a:xfrm>
          <a:custGeom>
            <a:avLst/>
            <a:gdLst/>
            <a:ahLst/>
            <a:cxnLst/>
            <a:rect l="l" t="t" r="r" b="b"/>
            <a:pathLst>
              <a:path w="8198902" h="6678378">
                <a:moveTo>
                  <a:pt x="0" y="6678379"/>
                </a:moveTo>
                <a:lnTo>
                  <a:pt x="8198902" y="6678379"/>
                </a:lnTo>
                <a:lnTo>
                  <a:pt x="8198902" y="0"/>
                </a:lnTo>
                <a:lnTo>
                  <a:pt x="0" y="0"/>
                </a:lnTo>
                <a:lnTo>
                  <a:pt x="0" y="667837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flipH="1">
            <a:off x="-2325531" y="7863129"/>
            <a:ext cx="8081965" cy="6583128"/>
          </a:xfrm>
          <a:custGeom>
            <a:avLst/>
            <a:gdLst/>
            <a:ahLst/>
            <a:cxnLst/>
            <a:rect l="l" t="t" r="r" b="b"/>
            <a:pathLst>
              <a:path w="8081965" h="6583128">
                <a:moveTo>
                  <a:pt x="8081966" y="0"/>
                </a:moveTo>
                <a:lnTo>
                  <a:pt x="0" y="0"/>
                </a:lnTo>
                <a:lnTo>
                  <a:pt x="0" y="6583128"/>
                </a:lnTo>
                <a:lnTo>
                  <a:pt x="8081966" y="6583128"/>
                </a:lnTo>
                <a:lnTo>
                  <a:pt x="808196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-9262341">
            <a:off x="16708894" y="846920"/>
            <a:ext cx="3158213" cy="3181350"/>
          </a:xfrm>
          <a:custGeom>
            <a:avLst/>
            <a:gdLst/>
            <a:ahLst/>
            <a:cxnLst/>
            <a:rect l="l" t="t" r="r" b="b"/>
            <a:pathLst>
              <a:path w="3158213" h="3181350">
                <a:moveTo>
                  <a:pt x="0" y="0"/>
                </a:moveTo>
                <a:lnTo>
                  <a:pt x="3158212" y="0"/>
                </a:lnTo>
                <a:lnTo>
                  <a:pt x="3158212" y="3181350"/>
                </a:lnTo>
                <a:lnTo>
                  <a:pt x="0" y="31813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2872934" flipH="1">
            <a:off x="2377235" y="8513629"/>
            <a:ext cx="3158213" cy="3181350"/>
          </a:xfrm>
          <a:custGeom>
            <a:avLst/>
            <a:gdLst/>
            <a:ahLst/>
            <a:cxnLst/>
            <a:rect l="l" t="t" r="r" b="b"/>
            <a:pathLst>
              <a:path w="3158213" h="3181350">
                <a:moveTo>
                  <a:pt x="3158213" y="0"/>
                </a:moveTo>
                <a:lnTo>
                  <a:pt x="0" y="0"/>
                </a:lnTo>
                <a:lnTo>
                  <a:pt x="0" y="3181350"/>
                </a:lnTo>
                <a:lnTo>
                  <a:pt x="3158213" y="3181350"/>
                </a:lnTo>
                <a:lnTo>
                  <a:pt x="31582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14546573" y="6200464"/>
            <a:ext cx="3741427" cy="4086536"/>
          </a:xfrm>
          <a:custGeom>
            <a:avLst/>
            <a:gdLst/>
            <a:ahLst/>
            <a:cxnLst/>
            <a:rect l="l" t="t" r="r" b="b"/>
            <a:pathLst>
              <a:path w="3741427" h="4086536">
                <a:moveTo>
                  <a:pt x="0" y="0"/>
                </a:moveTo>
                <a:lnTo>
                  <a:pt x="3741427" y="0"/>
                </a:lnTo>
                <a:lnTo>
                  <a:pt x="3741427" y="4086536"/>
                </a:lnTo>
                <a:lnTo>
                  <a:pt x="0" y="40865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1125244" y="4373807"/>
            <a:ext cx="6936832" cy="1624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2"/>
              </a:lnSpc>
              <a:spcBef>
                <a:spcPct val="0"/>
              </a:spcBef>
            </a:pPr>
            <a:r>
              <a:rPr lang="en-US" sz="9594" spc="95">
                <a:solidFill>
                  <a:srgbClr val="3D3D3D"/>
                </a:solidFill>
                <a:latin typeface="Montserrat"/>
                <a:ea typeface="Montserrat"/>
                <a:cs typeface="Montserrat"/>
                <a:sym typeface="Montserrat"/>
              </a:rPr>
              <a:t>&amp; Solutions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65878" y="8027733"/>
            <a:ext cx="4122122" cy="2259267"/>
          </a:xfrm>
          <a:custGeom>
            <a:avLst/>
            <a:gdLst/>
            <a:ahLst/>
            <a:cxnLst/>
            <a:rect l="l" t="t" r="r" b="b"/>
            <a:pathLst>
              <a:path w="4122122" h="2259267">
                <a:moveTo>
                  <a:pt x="0" y="0"/>
                </a:moveTo>
                <a:lnTo>
                  <a:pt x="4122122" y="0"/>
                </a:lnTo>
                <a:lnTo>
                  <a:pt x="4122122" y="2259267"/>
                </a:lnTo>
                <a:lnTo>
                  <a:pt x="0" y="2259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307574" y="1562100"/>
            <a:ext cx="12189226" cy="7686707"/>
          </a:xfrm>
          <a:custGeom>
            <a:avLst/>
            <a:gdLst/>
            <a:ahLst/>
            <a:cxnLst/>
            <a:rect l="l" t="t" r="r" b="b"/>
            <a:pathLst>
              <a:path w="13665256" h="7686707">
                <a:moveTo>
                  <a:pt x="0" y="0"/>
                </a:moveTo>
                <a:lnTo>
                  <a:pt x="13665256" y="0"/>
                </a:lnTo>
                <a:lnTo>
                  <a:pt x="13665256" y="7686707"/>
                </a:lnTo>
                <a:lnTo>
                  <a:pt x="0" y="76867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2796370" y="3657600"/>
            <a:ext cx="5147770" cy="2971800"/>
          </a:xfrm>
          <a:custGeom>
            <a:avLst/>
            <a:gdLst/>
            <a:ahLst/>
            <a:cxnLst/>
            <a:rect l="l" t="t" r="r" b="b"/>
            <a:pathLst>
              <a:path w="5528770" h="2550339">
                <a:moveTo>
                  <a:pt x="0" y="0"/>
                </a:moveTo>
                <a:lnTo>
                  <a:pt x="5528770" y="0"/>
                </a:lnTo>
                <a:lnTo>
                  <a:pt x="5528770" y="2550339"/>
                </a:lnTo>
                <a:lnTo>
                  <a:pt x="0" y="2550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307574" y="283471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USING EXCEL, HOW WOULD YOU FILTER THE DATASET TO ONLY SHOW EMPLOYEES AGED 30 AND ABOVE?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3227" y="283471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CREATE A PIVOT TABLE TO SUMMARIZE THE AVERAGE MONTHLY INCOME BY JOB ROLE.</a:t>
            </a:r>
          </a:p>
        </p:txBody>
      </p:sp>
      <p:sp>
        <p:nvSpPr>
          <p:cNvPr id="3" name="Freeform 3"/>
          <p:cNvSpPr/>
          <p:nvPr/>
        </p:nvSpPr>
        <p:spPr>
          <a:xfrm>
            <a:off x="13762217" y="4926573"/>
            <a:ext cx="4525783" cy="5360427"/>
          </a:xfrm>
          <a:custGeom>
            <a:avLst/>
            <a:gdLst/>
            <a:ahLst/>
            <a:cxnLst/>
            <a:rect l="l" t="t" r="r" b="b"/>
            <a:pathLst>
              <a:path w="4525783" h="5360427">
                <a:moveTo>
                  <a:pt x="0" y="0"/>
                </a:moveTo>
                <a:lnTo>
                  <a:pt x="4525783" y="0"/>
                </a:lnTo>
                <a:lnTo>
                  <a:pt x="4525783" y="5360427"/>
                </a:lnTo>
                <a:lnTo>
                  <a:pt x="0" y="5360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333227" y="2324100"/>
            <a:ext cx="11613085" cy="5903318"/>
          </a:xfrm>
          <a:custGeom>
            <a:avLst/>
            <a:gdLst/>
            <a:ahLst/>
            <a:cxnLst/>
            <a:rect l="l" t="t" r="r" b="b"/>
            <a:pathLst>
              <a:path w="11613085" h="5903318">
                <a:moveTo>
                  <a:pt x="0" y="0"/>
                </a:moveTo>
                <a:lnTo>
                  <a:pt x="11613085" y="0"/>
                </a:lnTo>
                <a:lnTo>
                  <a:pt x="11613085" y="5903319"/>
                </a:lnTo>
                <a:lnTo>
                  <a:pt x="0" y="59033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3227" y="334778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APPLY CONDITIONAL FORMATTING TO HIGHLIGHT EMPLOYEES WITH MONTHLY INCOME ABOVE THE COMPANY'S AVERAGE INCOME</a:t>
            </a:r>
          </a:p>
        </p:txBody>
      </p:sp>
      <p:sp>
        <p:nvSpPr>
          <p:cNvPr id="3" name="Freeform 3"/>
          <p:cNvSpPr/>
          <p:nvPr/>
        </p:nvSpPr>
        <p:spPr>
          <a:xfrm>
            <a:off x="14348844" y="7285570"/>
            <a:ext cx="4123590" cy="3259100"/>
          </a:xfrm>
          <a:custGeom>
            <a:avLst/>
            <a:gdLst/>
            <a:ahLst/>
            <a:cxnLst/>
            <a:rect l="l" t="t" r="r" b="b"/>
            <a:pathLst>
              <a:path w="4123590" h="3259100">
                <a:moveTo>
                  <a:pt x="0" y="0"/>
                </a:moveTo>
                <a:lnTo>
                  <a:pt x="4123590" y="0"/>
                </a:lnTo>
                <a:lnTo>
                  <a:pt x="4123590" y="3259100"/>
                </a:lnTo>
                <a:lnTo>
                  <a:pt x="0" y="32591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609600" y="1714500"/>
            <a:ext cx="14608536" cy="6181437"/>
          </a:xfrm>
          <a:custGeom>
            <a:avLst/>
            <a:gdLst/>
            <a:ahLst/>
            <a:cxnLst/>
            <a:rect l="l" t="t" r="r" b="b"/>
            <a:pathLst>
              <a:path w="14608536" h="6181437">
                <a:moveTo>
                  <a:pt x="0" y="0"/>
                </a:moveTo>
                <a:lnTo>
                  <a:pt x="14608536" y="0"/>
                </a:lnTo>
                <a:lnTo>
                  <a:pt x="14608536" y="6181438"/>
                </a:lnTo>
                <a:lnTo>
                  <a:pt x="0" y="6181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3227" y="283471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 CREATE A BAR CHART IN EXCEL TO VISUALIZE THE DISTRIBUTION OF EMPLOYEE AGES. </a:t>
            </a:r>
          </a:p>
        </p:txBody>
      </p:sp>
      <p:sp>
        <p:nvSpPr>
          <p:cNvPr id="3" name="Freeform 3"/>
          <p:cNvSpPr/>
          <p:nvPr/>
        </p:nvSpPr>
        <p:spPr>
          <a:xfrm>
            <a:off x="14335060" y="6246278"/>
            <a:ext cx="3952940" cy="4040722"/>
          </a:xfrm>
          <a:custGeom>
            <a:avLst/>
            <a:gdLst/>
            <a:ahLst/>
            <a:cxnLst/>
            <a:rect l="l" t="t" r="r" b="b"/>
            <a:pathLst>
              <a:path w="3952940" h="4040722">
                <a:moveTo>
                  <a:pt x="0" y="0"/>
                </a:moveTo>
                <a:lnTo>
                  <a:pt x="3952940" y="0"/>
                </a:lnTo>
                <a:lnTo>
                  <a:pt x="3952940" y="4040722"/>
                </a:lnTo>
                <a:lnTo>
                  <a:pt x="0" y="4040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990600" y="2400300"/>
            <a:ext cx="12039600" cy="6429384"/>
          </a:xfrm>
          <a:custGeom>
            <a:avLst/>
            <a:gdLst/>
            <a:ahLst/>
            <a:cxnLst/>
            <a:rect l="l" t="t" r="r" b="b"/>
            <a:pathLst>
              <a:path w="10334641" h="6200784">
                <a:moveTo>
                  <a:pt x="0" y="0"/>
                </a:moveTo>
                <a:lnTo>
                  <a:pt x="10334640" y="0"/>
                </a:lnTo>
                <a:lnTo>
                  <a:pt x="10334640" y="6200784"/>
                </a:lnTo>
                <a:lnTo>
                  <a:pt x="0" y="62007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11825" y="7070168"/>
            <a:ext cx="4676175" cy="3216832"/>
          </a:xfrm>
          <a:custGeom>
            <a:avLst/>
            <a:gdLst/>
            <a:ahLst/>
            <a:cxnLst/>
            <a:rect l="l" t="t" r="r" b="b"/>
            <a:pathLst>
              <a:path w="4676175" h="3216832">
                <a:moveTo>
                  <a:pt x="0" y="0"/>
                </a:moveTo>
                <a:lnTo>
                  <a:pt x="4676175" y="0"/>
                </a:lnTo>
                <a:lnTo>
                  <a:pt x="4676175" y="3216832"/>
                </a:lnTo>
                <a:lnTo>
                  <a:pt x="0" y="3216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618245" y="2079282"/>
            <a:ext cx="12762699" cy="7179018"/>
          </a:xfrm>
          <a:custGeom>
            <a:avLst/>
            <a:gdLst/>
            <a:ahLst/>
            <a:cxnLst/>
            <a:rect l="l" t="t" r="r" b="b"/>
            <a:pathLst>
              <a:path w="12762699" h="7179018">
                <a:moveTo>
                  <a:pt x="0" y="0"/>
                </a:moveTo>
                <a:lnTo>
                  <a:pt x="12762699" y="0"/>
                </a:lnTo>
                <a:lnTo>
                  <a:pt x="12762699" y="7179018"/>
                </a:lnTo>
                <a:lnTo>
                  <a:pt x="0" y="71790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13486817" y="4482978"/>
            <a:ext cx="4514716" cy="942753"/>
            <a:chOff x="0" y="0"/>
            <a:chExt cx="1189061" cy="24829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89061" cy="248297"/>
            </a:xfrm>
            <a:custGeom>
              <a:avLst/>
              <a:gdLst/>
              <a:ahLst/>
              <a:cxnLst/>
              <a:rect l="l" t="t" r="r" b="b"/>
              <a:pathLst>
                <a:path w="1189061" h="248297">
                  <a:moveTo>
                    <a:pt x="0" y="0"/>
                  </a:moveTo>
                  <a:lnTo>
                    <a:pt x="1189061" y="0"/>
                  </a:lnTo>
                  <a:lnTo>
                    <a:pt x="1189061" y="248297"/>
                  </a:lnTo>
                  <a:lnTo>
                    <a:pt x="0" y="248297"/>
                  </a:lnTo>
                  <a:close/>
                </a:path>
              </a:pathLst>
            </a:custGeom>
            <a:solidFill>
              <a:srgbClr val="D5DEE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575"/>
              <a:ext cx="1189061" cy="2197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4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33227" y="283471"/>
            <a:ext cx="17129202" cy="903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5. IDENTIFY AND CLEAN ANY MISSING OR INCONSISTENT DATA IN THE "DEPARTMENT" COLUMN.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611825" y="4793784"/>
            <a:ext cx="4264702" cy="349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4"/>
              </a:lnSpc>
              <a:spcBef>
                <a:spcPct val="0"/>
              </a:spcBef>
            </a:pPr>
            <a:r>
              <a:rPr lang="en-US" sz="2499" spc="49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NO INCONSISTENT 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5016684" y="6412388"/>
            <a:ext cx="3271316" cy="3874612"/>
          </a:xfrm>
          <a:custGeom>
            <a:avLst/>
            <a:gdLst/>
            <a:ahLst/>
            <a:cxnLst/>
            <a:rect l="l" t="t" r="r" b="b"/>
            <a:pathLst>
              <a:path w="3271316" h="3874612">
                <a:moveTo>
                  <a:pt x="3271316" y="0"/>
                </a:moveTo>
                <a:lnTo>
                  <a:pt x="0" y="0"/>
                </a:lnTo>
                <a:lnTo>
                  <a:pt x="0" y="3874612"/>
                </a:lnTo>
                <a:lnTo>
                  <a:pt x="3271316" y="3874612"/>
                </a:lnTo>
                <a:lnTo>
                  <a:pt x="327131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333227" y="143637"/>
            <a:ext cx="17129202" cy="135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 spc="64">
                <a:solidFill>
                  <a:srgbClr val="3D3D3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6. IN POWER BI, ESTABLISH A RELATIONSHIP BETWEEN THE "EMPLOYEEID" IN THE EMPLOYEE DATA AND THE "EMPLOYEEID" IN THE TIME TRACKING DATA.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C21EDF-0D74-B4F6-D0E4-5D196E3CD6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20765"/>
            <a:ext cx="11201400" cy="79077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1088</Words>
  <Application>Microsoft Office PowerPoint</Application>
  <PresentationFormat>Custom</PresentationFormat>
  <Paragraphs>66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Radley</vt:lpstr>
      <vt:lpstr>Arsenal</vt:lpstr>
      <vt:lpstr>Montserrat</vt:lpstr>
      <vt:lpstr>Arial</vt:lpstr>
      <vt:lpstr>Calibri</vt:lpstr>
      <vt:lpstr>Montserrat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Yellow Pink Creative Employee Training Presentation</dc:title>
  <dc:creator>Divya Pardeshi</dc:creator>
  <cp:lastModifiedBy>Divya Pardeshi</cp:lastModifiedBy>
  <cp:revision>4</cp:revision>
  <dcterms:created xsi:type="dcterms:W3CDTF">2006-08-16T00:00:00Z</dcterms:created>
  <dcterms:modified xsi:type="dcterms:W3CDTF">2024-08-28T11:34:14Z</dcterms:modified>
  <dc:identifier>DAGO7f00Cdw</dc:identifier>
</cp:coreProperties>
</file>

<file path=docProps/thumbnail.jpeg>
</file>